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61" r:id="rId3"/>
    <p:sldId id="262" r:id="rId4"/>
    <p:sldId id="264" r:id="rId5"/>
    <p:sldId id="263" r:id="rId6"/>
    <p:sldId id="265" r:id="rId7"/>
    <p:sldId id="266" r:id="rId8"/>
    <p:sldId id="274" r:id="rId9"/>
    <p:sldId id="272" r:id="rId10"/>
    <p:sldId id="275" r:id="rId11"/>
    <p:sldId id="276" r:id="rId12"/>
    <p:sldId id="277" r:id="rId13"/>
    <p:sldId id="278" r:id="rId14"/>
    <p:sldId id="280" r:id="rId15"/>
    <p:sldId id="279" r:id="rId16"/>
    <p:sldId id="281" r:id="rId17"/>
    <p:sldId id="282" r:id="rId18"/>
    <p:sldId id="283" r:id="rId19"/>
    <p:sldId id="284" r:id="rId20"/>
    <p:sldId id="268" r:id="rId21"/>
    <p:sldId id="271" r:id="rId22"/>
  </p:sldIdLst>
  <p:sldSz cx="12192000" cy="6858000"/>
  <p:notesSz cx="6858000" cy="9144000"/>
  <p:embeddedFontLst>
    <p:embeddedFont>
      <p:font typeface="Helvetica" panose="020B0604020202020204" pitchFamily="34" charset="0"/>
      <p:regular r:id="rId23"/>
      <p:bold r:id="rId24"/>
      <p:italic r:id="rId25"/>
      <p:boldItalic r:id="rId26"/>
    </p:embeddedFont>
    <p:embeddedFont>
      <p:font typeface="宋体" panose="02010600030101010101" pitchFamily="2" charset="-122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8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88A8-2C2C-4B4D-A3F9-11530F93C2B9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424C-F42D-469A-9D72-B1E2ECAFE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963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88A8-2C2C-4B4D-A3F9-11530F93C2B9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424C-F42D-469A-9D72-B1E2ECAFE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3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88A8-2C2C-4B4D-A3F9-11530F93C2B9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424C-F42D-469A-9D72-B1E2ECAFE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13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88A8-2C2C-4B4D-A3F9-11530F93C2B9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424C-F42D-469A-9D72-B1E2ECAFE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95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88A8-2C2C-4B4D-A3F9-11530F93C2B9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424C-F42D-469A-9D72-B1E2ECAFE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958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88A8-2C2C-4B4D-A3F9-11530F93C2B9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424C-F42D-469A-9D72-B1E2ECAFE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8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88A8-2C2C-4B4D-A3F9-11530F93C2B9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424C-F42D-469A-9D72-B1E2ECAFE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47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88A8-2C2C-4B4D-A3F9-11530F93C2B9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424C-F42D-469A-9D72-B1E2ECAFE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416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88A8-2C2C-4B4D-A3F9-11530F93C2B9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424C-F42D-469A-9D72-B1E2ECAFE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272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88A8-2C2C-4B4D-A3F9-11530F93C2B9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424C-F42D-469A-9D72-B1E2ECAFE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563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88A8-2C2C-4B4D-A3F9-11530F93C2B9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424C-F42D-469A-9D72-B1E2ECAFE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88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288A8-2C2C-4B4D-A3F9-11530F93C2B9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D424C-F42D-469A-9D72-B1E2ECAFE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908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vue-fb-chat-test.web.app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803" y="1740339"/>
            <a:ext cx="3586394" cy="33773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369" y="181229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SSAFY 1</a:t>
            </a:r>
            <a:r>
              <a:rPr lang="en-US" altLang="ko-KR" sz="1200" baseline="30000" dirty="0" smtClean="0"/>
              <a:t>st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1400826" y="1812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/>
              <a:t>방찐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5170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369" y="181229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SSAFY 1</a:t>
            </a:r>
            <a:r>
              <a:rPr lang="en-US" altLang="ko-KR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00826" y="1812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방찐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6436" y="1220333"/>
            <a:ext cx="4090183" cy="338554"/>
            <a:chOff x="650789" y="935966"/>
            <a:chExt cx="4090183" cy="338554"/>
          </a:xfrm>
        </p:grpSpPr>
        <p:sp>
          <p:nvSpPr>
            <p:cNvPr id="11" name="타원 10"/>
            <p:cNvSpPr/>
            <p:nvPr/>
          </p:nvSpPr>
          <p:spPr>
            <a:xfrm>
              <a:off x="650789" y="1051698"/>
              <a:ext cx="107091" cy="10709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8560" y="935966"/>
              <a:ext cx="3892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Merge Request – Create Merge Request</a:t>
              </a:r>
              <a:endParaRPr lang="ko-KR" alt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2" t="23519" r="1554" b="532"/>
          <a:stretch/>
        </p:blipFill>
        <p:spPr>
          <a:xfrm>
            <a:off x="1124207" y="1558887"/>
            <a:ext cx="10247872" cy="496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369" y="181229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SSAFY 1</a:t>
            </a:r>
            <a:r>
              <a:rPr lang="en-US" altLang="ko-KR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00826" y="1812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방찐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6436" y="1220333"/>
            <a:ext cx="3497072" cy="338554"/>
            <a:chOff x="650789" y="935966"/>
            <a:chExt cx="3497072" cy="338554"/>
          </a:xfrm>
        </p:grpSpPr>
        <p:sp>
          <p:nvSpPr>
            <p:cNvPr id="11" name="타원 10"/>
            <p:cNvSpPr/>
            <p:nvPr/>
          </p:nvSpPr>
          <p:spPr>
            <a:xfrm>
              <a:off x="650789" y="1051698"/>
              <a:ext cx="107091" cy="10709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8560" y="935966"/>
              <a:ext cx="3299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Merge Meeting – Prepare meeting</a:t>
              </a:r>
              <a:endParaRPr lang="ko-KR" alt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" t="18217" r="5541" b="3069"/>
          <a:stretch/>
        </p:blipFill>
        <p:spPr>
          <a:xfrm>
            <a:off x="1252151" y="1641266"/>
            <a:ext cx="10030583" cy="466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369" y="181229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SSAFY 1</a:t>
            </a:r>
            <a:r>
              <a:rPr lang="en-US" altLang="ko-KR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00826" y="1812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방찐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6436" y="1220333"/>
            <a:ext cx="3497072" cy="338554"/>
            <a:chOff x="650789" y="935966"/>
            <a:chExt cx="3497072" cy="338554"/>
          </a:xfrm>
        </p:grpSpPr>
        <p:sp>
          <p:nvSpPr>
            <p:cNvPr id="11" name="타원 10"/>
            <p:cNvSpPr/>
            <p:nvPr/>
          </p:nvSpPr>
          <p:spPr>
            <a:xfrm>
              <a:off x="650789" y="1051698"/>
              <a:ext cx="107091" cy="10709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8560" y="935966"/>
              <a:ext cx="3299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Merge Meeting – Prepare meeting</a:t>
              </a:r>
              <a:endParaRPr lang="ko-KR" alt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7" t="17978" r="12095" b="910"/>
          <a:stretch/>
        </p:blipFill>
        <p:spPr>
          <a:xfrm>
            <a:off x="1157158" y="1717589"/>
            <a:ext cx="8847439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8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369" y="181229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SSAFY 1</a:t>
            </a:r>
            <a:r>
              <a:rPr lang="en-US" altLang="ko-KR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00826" y="1812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방찐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6436" y="1220333"/>
            <a:ext cx="1809110" cy="338554"/>
            <a:chOff x="650789" y="935966"/>
            <a:chExt cx="1809110" cy="338554"/>
          </a:xfrm>
        </p:grpSpPr>
        <p:sp>
          <p:nvSpPr>
            <p:cNvPr id="11" name="타원 10"/>
            <p:cNvSpPr/>
            <p:nvPr/>
          </p:nvSpPr>
          <p:spPr>
            <a:xfrm>
              <a:off x="650789" y="1051698"/>
              <a:ext cx="107091" cy="10709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8560" y="935966"/>
              <a:ext cx="16113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Merge Meeting</a:t>
              </a:r>
              <a:endParaRPr lang="ko-KR" alt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825" y="3497982"/>
            <a:ext cx="5147733" cy="2895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09" y="1793231"/>
            <a:ext cx="4362051" cy="327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2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369" y="181229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SSAFY 1</a:t>
            </a:r>
            <a:r>
              <a:rPr lang="en-US" altLang="ko-KR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00826" y="1812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방찐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6436" y="1220333"/>
            <a:ext cx="3174740" cy="338554"/>
            <a:chOff x="650789" y="935966"/>
            <a:chExt cx="3174740" cy="338554"/>
          </a:xfrm>
        </p:grpSpPr>
        <p:sp>
          <p:nvSpPr>
            <p:cNvPr id="11" name="타원 10"/>
            <p:cNvSpPr/>
            <p:nvPr/>
          </p:nvSpPr>
          <p:spPr>
            <a:xfrm>
              <a:off x="650789" y="1051698"/>
              <a:ext cx="107091" cy="10709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8560" y="935966"/>
              <a:ext cx="29769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Merge – </a:t>
              </a:r>
              <a:r>
                <a:rPr lang="en-US" altLang="ko-KR" sz="1600" dirty="0" err="1" smtClean="0">
                  <a:latin typeface="Helvetica" panose="020B0604020202020204" pitchFamily="34" charset="0"/>
                  <a:cs typeface="Helvetica" panose="020B0604020202020204" pitchFamily="34" charset="0"/>
                </a:rPr>
                <a:t>Approveal</a:t>
              </a:r>
              <a:r>
                <a:rPr lang="en-US" altLang="ko-KR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(Developer)</a:t>
              </a:r>
              <a:endParaRPr lang="ko-KR" alt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1" t="18933" r="7866" b="1969"/>
          <a:stretch/>
        </p:blipFill>
        <p:spPr>
          <a:xfrm>
            <a:off x="2049032" y="1709648"/>
            <a:ext cx="8093935" cy="491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369" y="181229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SSAFY 1</a:t>
            </a:r>
            <a:r>
              <a:rPr lang="en-US" altLang="ko-KR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00826" y="1812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방찐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6436" y="1220333"/>
            <a:ext cx="3198785" cy="338554"/>
            <a:chOff x="650789" y="935966"/>
            <a:chExt cx="3198785" cy="338554"/>
          </a:xfrm>
        </p:grpSpPr>
        <p:sp>
          <p:nvSpPr>
            <p:cNvPr id="11" name="타원 10"/>
            <p:cNvSpPr/>
            <p:nvPr/>
          </p:nvSpPr>
          <p:spPr>
            <a:xfrm>
              <a:off x="650789" y="1051698"/>
              <a:ext cx="107091" cy="10709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8560" y="935966"/>
              <a:ext cx="30010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Merge – </a:t>
              </a:r>
              <a:r>
                <a:rPr lang="en-US" altLang="ko-KR" sz="1600" dirty="0" err="1" smtClean="0">
                  <a:latin typeface="Helvetica" panose="020B0604020202020204" pitchFamily="34" charset="0"/>
                  <a:cs typeface="Helvetica" panose="020B0604020202020204" pitchFamily="34" charset="0"/>
                </a:rPr>
                <a:t>Approveal</a:t>
              </a:r>
              <a:r>
                <a:rPr lang="en-US" altLang="ko-KR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(Maintainer)</a:t>
              </a:r>
              <a:endParaRPr lang="ko-KR" alt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0" t="18097" r="20811" b="4464"/>
          <a:stretch/>
        </p:blipFill>
        <p:spPr>
          <a:xfrm>
            <a:off x="2289024" y="1665518"/>
            <a:ext cx="7613951" cy="50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369" y="181229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SSAFY 1</a:t>
            </a:r>
            <a:r>
              <a:rPr lang="en-US" altLang="ko-KR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00826" y="1812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방찐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6436" y="1220333"/>
            <a:ext cx="2616062" cy="338554"/>
            <a:chOff x="650789" y="935966"/>
            <a:chExt cx="2616062" cy="338554"/>
          </a:xfrm>
        </p:grpSpPr>
        <p:sp>
          <p:nvSpPr>
            <p:cNvPr id="11" name="타원 10"/>
            <p:cNvSpPr/>
            <p:nvPr/>
          </p:nvSpPr>
          <p:spPr>
            <a:xfrm>
              <a:off x="650789" y="1051698"/>
              <a:ext cx="107091" cy="10709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8560" y="935966"/>
              <a:ext cx="24182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Merge – After Build Test</a:t>
              </a:r>
              <a:endParaRPr lang="ko-KR" alt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7" t="22133" r="13041" b="2974"/>
          <a:stretch/>
        </p:blipFill>
        <p:spPr>
          <a:xfrm>
            <a:off x="2137718" y="1749615"/>
            <a:ext cx="7916563" cy="489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5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369" y="181229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SSAFY 1</a:t>
            </a:r>
            <a:r>
              <a:rPr lang="en-US" altLang="ko-KR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00826" y="1812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방찐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6436" y="1220333"/>
            <a:ext cx="3492904" cy="338554"/>
            <a:chOff x="650789" y="935966"/>
            <a:chExt cx="3492904" cy="338554"/>
          </a:xfrm>
        </p:grpSpPr>
        <p:sp>
          <p:nvSpPr>
            <p:cNvPr id="11" name="타원 10"/>
            <p:cNvSpPr/>
            <p:nvPr/>
          </p:nvSpPr>
          <p:spPr>
            <a:xfrm>
              <a:off x="650789" y="1051698"/>
              <a:ext cx="107091" cy="10709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8560" y="935966"/>
              <a:ext cx="32951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Merge – After Build Test Complete</a:t>
              </a:r>
              <a:endParaRPr lang="ko-KR" alt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 t="21881" r="18648" b="-1482"/>
          <a:stretch/>
        </p:blipFill>
        <p:spPr>
          <a:xfrm>
            <a:off x="2129480" y="1651686"/>
            <a:ext cx="7933039" cy="520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369" y="181229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SSAFY 1</a:t>
            </a:r>
            <a:r>
              <a:rPr lang="en-US" altLang="ko-KR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00826" y="1812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방찐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6436" y="1220333"/>
            <a:ext cx="1706517" cy="338554"/>
            <a:chOff x="650789" y="935966"/>
            <a:chExt cx="1706517" cy="338554"/>
          </a:xfrm>
        </p:grpSpPr>
        <p:sp>
          <p:nvSpPr>
            <p:cNvPr id="11" name="타원 10"/>
            <p:cNvSpPr/>
            <p:nvPr/>
          </p:nvSpPr>
          <p:spPr>
            <a:xfrm>
              <a:off x="650789" y="1051698"/>
              <a:ext cx="107091" cy="10709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8560" y="935966"/>
              <a:ext cx="1508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Commit Chart</a:t>
              </a:r>
              <a:endParaRPr lang="ko-KR" alt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146" y="2048552"/>
            <a:ext cx="10396151" cy="276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5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369" y="181229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SSAFY 1</a:t>
            </a:r>
            <a:r>
              <a:rPr lang="en-US" altLang="ko-KR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00826" y="1812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방찐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6436" y="1220333"/>
            <a:ext cx="1668045" cy="338554"/>
            <a:chOff x="650789" y="935966"/>
            <a:chExt cx="1668045" cy="338554"/>
          </a:xfrm>
        </p:grpSpPr>
        <p:sp>
          <p:nvSpPr>
            <p:cNvPr id="11" name="타원 10"/>
            <p:cNvSpPr/>
            <p:nvPr/>
          </p:nvSpPr>
          <p:spPr>
            <a:xfrm>
              <a:off x="650789" y="1051698"/>
              <a:ext cx="107091" cy="10709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8560" y="935966"/>
              <a:ext cx="1470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Pipeline Chart</a:t>
              </a:r>
              <a:endParaRPr lang="ko-KR" alt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5593"/>
          <a:stretch/>
        </p:blipFill>
        <p:spPr>
          <a:xfrm>
            <a:off x="1297240" y="1754659"/>
            <a:ext cx="9597519" cy="469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5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369" y="181229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SSAFY 1</a:t>
            </a:r>
            <a:r>
              <a:rPr lang="en-US" altLang="ko-KR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00826" y="1812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방찐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6436" y="1220333"/>
            <a:ext cx="587621" cy="338554"/>
            <a:chOff x="650789" y="935966"/>
            <a:chExt cx="587621" cy="338554"/>
          </a:xfrm>
        </p:grpSpPr>
        <p:sp>
          <p:nvSpPr>
            <p:cNvPr id="11" name="타원 10"/>
            <p:cNvSpPr/>
            <p:nvPr/>
          </p:nvSpPr>
          <p:spPr>
            <a:xfrm>
              <a:off x="650789" y="1051698"/>
              <a:ext cx="107091" cy="1070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8560" y="93596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팀</a:t>
              </a:r>
              <a:endParaRPr lang="ko-KR" alt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6" name="文本框 6"/>
          <p:cNvSpPr txBox="1"/>
          <p:nvPr/>
        </p:nvSpPr>
        <p:spPr>
          <a:xfrm>
            <a:off x="3207773" y="5392384"/>
            <a:ext cx="937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Helvetica" panose="020B0604020202030204" pitchFamily="34" charset="0"/>
              </a:rPr>
              <a:t>강민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18" name="文本框 23"/>
          <p:cNvSpPr txBox="1"/>
          <p:nvPr/>
        </p:nvSpPr>
        <p:spPr>
          <a:xfrm>
            <a:off x="5440325" y="5394238"/>
            <a:ext cx="1340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 smtClean="0">
                <a:solidFill>
                  <a:schemeClr val="bg2">
                    <a:lumMod val="25000"/>
                  </a:schemeClr>
                </a:solidFill>
                <a:latin typeface="Helvetica" panose="020B0604020202030204" pitchFamily="34" charset="0"/>
              </a:rPr>
              <a:t>곽빛나라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20" name="文本框 25"/>
          <p:cNvSpPr txBox="1"/>
          <p:nvPr/>
        </p:nvSpPr>
        <p:spPr>
          <a:xfrm>
            <a:off x="3187954" y="2968807"/>
            <a:ext cx="988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Helvetica" panose="020B0604020202030204" pitchFamily="34" charset="0"/>
              </a:rPr>
              <a:t>조우현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21" name="文本框 26"/>
          <p:cNvSpPr txBox="1"/>
          <p:nvPr/>
        </p:nvSpPr>
        <p:spPr>
          <a:xfrm>
            <a:off x="2487718" y="3311996"/>
            <a:ext cx="2385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 smtClean="0">
                <a:solidFill>
                  <a:schemeClr val="bg2">
                    <a:lumMod val="25000"/>
                  </a:schemeClr>
                </a:solidFill>
                <a:latin typeface="Helvetica" panose="020B0604020202030204" pitchFamily="34" charset="0"/>
              </a:rPr>
              <a:t>PM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22" name="文本框 27"/>
          <p:cNvSpPr txBox="1"/>
          <p:nvPr/>
        </p:nvSpPr>
        <p:spPr>
          <a:xfrm>
            <a:off x="5623834" y="2970818"/>
            <a:ext cx="950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 smtClean="0">
                <a:solidFill>
                  <a:schemeClr val="bg2">
                    <a:lumMod val="25000"/>
                  </a:schemeClr>
                </a:solidFill>
                <a:latin typeface="Helvetica" panose="020B0604020202030204" pitchFamily="34" charset="0"/>
              </a:rPr>
              <a:t>채윤병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23" name="文本框 28"/>
          <p:cNvSpPr txBox="1"/>
          <p:nvPr/>
        </p:nvSpPr>
        <p:spPr>
          <a:xfrm>
            <a:off x="4905488" y="3303758"/>
            <a:ext cx="2381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 smtClean="0">
                <a:solidFill>
                  <a:schemeClr val="bg2">
                    <a:lumMod val="25000"/>
                  </a:schemeClr>
                </a:solidFill>
                <a:latin typeface="Helvetica" panose="020B0604020202030204" pitchFamily="34" charset="0"/>
              </a:rPr>
              <a:t>API Part Developer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39" name="文本框 23"/>
          <p:cNvSpPr txBox="1"/>
          <p:nvPr/>
        </p:nvSpPr>
        <p:spPr>
          <a:xfrm>
            <a:off x="7892411" y="5392384"/>
            <a:ext cx="1265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Helvetica" panose="020B0604020202030204" pitchFamily="34" charset="0"/>
              </a:rPr>
              <a:t>최승미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43" name="文本框 28"/>
          <p:cNvSpPr txBox="1"/>
          <p:nvPr/>
        </p:nvSpPr>
        <p:spPr>
          <a:xfrm>
            <a:off x="4927475" y="5726018"/>
            <a:ext cx="2381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 smtClean="0">
                <a:solidFill>
                  <a:schemeClr val="bg2">
                    <a:lumMod val="25000"/>
                  </a:schemeClr>
                </a:solidFill>
                <a:latin typeface="Helvetica" panose="020B0604020202030204" pitchFamily="34" charset="0"/>
              </a:rPr>
              <a:t>API Part Developer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44" name="文本框 28"/>
          <p:cNvSpPr txBox="1"/>
          <p:nvPr/>
        </p:nvSpPr>
        <p:spPr>
          <a:xfrm>
            <a:off x="2486001" y="5726018"/>
            <a:ext cx="2381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 smtClean="0">
                <a:solidFill>
                  <a:schemeClr val="bg2">
                    <a:lumMod val="25000"/>
                  </a:schemeClr>
                </a:solidFill>
                <a:latin typeface="Helvetica" panose="020B0604020202030204" pitchFamily="34" charset="0"/>
              </a:rPr>
              <a:t>Chat Part Developer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45" name="文本框 28"/>
          <p:cNvSpPr txBox="1"/>
          <p:nvPr/>
        </p:nvSpPr>
        <p:spPr>
          <a:xfrm>
            <a:off x="7368949" y="5726018"/>
            <a:ext cx="2381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 smtClean="0">
                <a:solidFill>
                  <a:schemeClr val="bg2">
                    <a:lumMod val="25000"/>
                  </a:schemeClr>
                </a:solidFill>
                <a:latin typeface="Helvetica" panose="020B0604020202030204" pitchFamily="34" charset="0"/>
              </a:rPr>
              <a:t>Chat Part Developer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Helvetica" panose="020B0604020202030204" pitchFamily="34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5392200" y="3912537"/>
            <a:ext cx="1407600" cy="1407600"/>
          </a:xfrm>
          <a:prstGeom prst="ellipse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1" t="-1134" r="20599" b="1134"/>
          <a:stretch/>
        </p:blipFill>
        <p:spPr>
          <a:xfrm>
            <a:off x="7821348" y="3922629"/>
            <a:ext cx="1407600" cy="1407600"/>
          </a:xfrm>
          <a:prstGeom prst="ellipse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6" t="-1144" r="23484" b="1144"/>
          <a:stretch/>
        </p:blipFill>
        <p:spPr>
          <a:xfrm>
            <a:off x="2972712" y="3922629"/>
            <a:ext cx="1407600" cy="1407600"/>
          </a:xfrm>
          <a:prstGeom prst="ellipse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1" t="611" r="18439" b="-611"/>
          <a:stretch/>
        </p:blipFill>
        <p:spPr>
          <a:xfrm>
            <a:off x="2988607" y="1481830"/>
            <a:ext cx="1408475" cy="140847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7" r="17813"/>
          <a:stretch/>
        </p:blipFill>
        <p:spPr>
          <a:xfrm>
            <a:off x="5392199" y="1482705"/>
            <a:ext cx="1407600" cy="1407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44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369" y="181229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SSAFY 1</a:t>
            </a:r>
            <a:r>
              <a:rPr lang="en-US" altLang="ko-KR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00826" y="1812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방찐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6436" y="1220333"/>
            <a:ext cx="2092842" cy="338554"/>
            <a:chOff x="650789" y="935966"/>
            <a:chExt cx="2092842" cy="338554"/>
          </a:xfrm>
        </p:grpSpPr>
        <p:sp>
          <p:nvSpPr>
            <p:cNvPr id="11" name="타원 10"/>
            <p:cNvSpPr/>
            <p:nvPr/>
          </p:nvSpPr>
          <p:spPr>
            <a:xfrm>
              <a:off x="650789" y="1051698"/>
              <a:ext cx="107091" cy="107091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8560" y="935966"/>
              <a:ext cx="18950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서비스 소개 </a:t>
              </a:r>
              <a:r>
                <a:rPr lang="en-US" altLang="ko-KR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- UCC</a:t>
              </a:r>
              <a:endParaRPr lang="ko-KR" alt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371600" y="1729946"/>
            <a:ext cx="9448800" cy="44401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98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369" y="181229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SSAFY 1</a:t>
            </a:r>
            <a:r>
              <a:rPr lang="en-US" altLang="ko-KR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00826" y="1812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방찐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6436" y="1220333"/>
            <a:ext cx="2163374" cy="338554"/>
            <a:chOff x="650789" y="935966"/>
            <a:chExt cx="2163374" cy="338554"/>
          </a:xfrm>
        </p:grpSpPr>
        <p:sp>
          <p:nvSpPr>
            <p:cNvPr id="11" name="타원 10"/>
            <p:cNvSpPr/>
            <p:nvPr/>
          </p:nvSpPr>
          <p:spPr>
            <a:xfrm>
              <a:off x="650789" y="1051698"/>
              <a:ext cx="107091" cy="107091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8560" y="935966"/>
              <a:ext cx="1965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서비스 소개 </a:t>
              </a:r>
              <a:r>
                <a:rPr lang="en-US" altLang="ko-KR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– </a:t>
              </a:r>
              <a:r>
                <a:rPr lang="ko-KR" alt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시연</a:t>
              </a:r>
              <a:endParaRPr lang="ko-KR" alt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14" name="그림 1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803" y="2061614"/>
            <a:ext cx="3586394" cy="337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9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883307"/>
              </p:ext>
            </p:extLst>
          </p:nvPr>
        </p:nvGraphicFramePr>
        <p:xfrm>
          <a:off x="1144218" y="2030945"/>
          <a:ext cx="9903564" cy="3471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198"/>
                <a:gridCol w="550198"/>
                <a:gridCol w="550198"/>
                <a:gridCol w="550198"/>
                <a:gridCol w="550198"/>
                <a:gridCol w="550198"/>
                <a:gridCol w="550198"/>
                <a:gridCol w="550198"/>
                <a:gridCol w="550198"/>
                <a:gridCol w="550198"/>
                <a:gridCol w="550198"/>
                <a:gridCol w="550198"/>
                <a:gridCol w="550198"/>
                <a:gridCol w="550198"/>
                <a:gridCol w="550198"/>
                <a:gridCol w="550198"/>
                <a:gridCol w="550198"/>
                <a:gridCol w="550198"/>
              </a:tblGrid>
              <a:tr h="495990">
                <a:tc gridSpan="1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10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월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11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월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14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15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16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17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18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31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599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599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599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5990"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5990"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529" marR="81529" marT="40764" marB="407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1534318" y="3160800"/>
            <a:ext cx="9103322" cy="2226377"/>
            <a:chOff x="2775284" y="2402417"/>
            <a:chExt cx="8210216" cy="3132214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4902200" y="3812117"/>
              <a:ext cx="5753100" cy="31750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API / Chat </a:t>
              </a:r>
              <a:r>
                <a:rPr lang="ko-KR" altLang="en-US" sz="1200" dirty="0">
                  <a:solidFill>
                    <a:schemeClr val="tx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핵심 기능 구현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775284" y="2402417"/>
              <a:ext cx="2126916" cy="3175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기획 </a:t>
              </a:r>
              <a:r>
                <a:rPr lang="en-US" altLang="ko-KR" sz="1200" dirty="0">
                  <a:solidFill>
                    <a:schemeClr val="tx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 </a:t>
              </a:r>
              <a:r>
                <a:rPr lang="ko-KR" altLang="en-US" sz="1200" dirty="0">
                  <a:solidFill>
                    <a:schemeClr val="tx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설계</a:t>
              </a: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3276600" y="3107266"/>
              <a:ext cx="1625600" cy="3175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개발 환경 구축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8775700" y="4514624"/>
              <a:ext cx="2209800" cy="3175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부가 기능 구현</a:t>
              </a: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855200" y="5217131"/>
              <a:ext cx="1130300" cy="3175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0" dirty="0" err="1" smtClean="0">
                  <a:solidFill>
                    <a:schemeClr val="tx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테스팅</a:t>
              </a:r>
              <a:endParaRPr lang="ko-KR" altLang="en-US" sz="1200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926436" y="1220333"/>
            <a:ext cx="1685679" cy="338554"/>
            <a:chOff x="650789" y="935966"/>
            <a:chExt cx="1685679" cy="338554"/>
          </a:xfrm>
        </p:grpSpPr>
        <p:sp>
          <p:nvSpPr>
            <p:cNvPr id="2" name="타원 1"/>
            <p:cNvSpPr/>
            <p:nvPr/>
          </p:nvSpPr>
          <p:spPr>
            <a:xfrm>
              <a:off x="650789" y="1051698"/>
              <a:ext cx="107091" cy="1070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48560" y="935966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프로젝트 일정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20369" y="181229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SSAFY 1</a:t>
            </a:r>
            <a:r>
              <a:rPr lang="en-US" altLang="ko-KR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00826" y="1812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방찐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84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926436" y="1220333"/>
            <a:ext cx="1685679" cy="338554"/>
            <a:chOff x="650789" y="935966"/>
            <a:chExt cx="1685679" cy="338554"/>
          </a:xfrm>
        </p:grpSpPr>
        <p:sp>
          <p:nvSpPr>
            <p:cNvPr id="7" name="타원 6"/>
            <p:cNvSpPr/>
            <p:nvPr/>
          </p:nvSpPr>
          <p:spPr>
            <a:xfrm>
              <a:off x="650789" y="1051698"/>
              <a:ext cx="107091" cy="1070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48560" y="935966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서비스 </a:t>
              </a:r>
              <a:r>
                <a:rPr lang="ko-KR" altLang="en-US" sz="16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플로우</a:t>
              </a:r>
              <a:endParaRPr lang="ko-KR" alt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478" y="1866191"/>
            <a:ext cx="7791043" cy="43533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0369" y="181229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SSAFY 1</a:t>
            </a:r>
            <a:r>
              <a:rPr lang="en-US" altLang="ko-KR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00826" y="1812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방찐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90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123" y="1768040"/>
            <a:ext cx="7243753" cy="4925203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926436" y="1220333"/>
            <a:ext cx="1890863" cy="338554"/>
            <a:chOff x="650789" y="935966"/>
            <a:chExt cx="1890863" cy="338554"/>
          </a:xfrm>
        </p:grpSpPr>
        <p:sp>
          <p:nvSpPr>
            <p:cNvPr id="7" name="타원 6"/>
            <p:cNvSpPr/>
            <p:nvPr/>
          </p:nvSpPr>
          <p:spPr>
            <a:xfrm>
              <a:off x="650789" y="1051698"/>
              <a:ext cx="107091" cy="1070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48560" y="935966"/>
              <a:ext cx="16930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서비스 아키텍처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20369" y="181229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SSAFY 1</a:t>
            </a:r>
            <a:r>
              <a:rPr lang="en-US" altLang="ko-KR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00826" y="1812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방찐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74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369" y="181229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SSAFY 1</a:t>
            </a:r>
            <a:r>
              <a:rPr lang="en-US" altLang="ko-KR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00826" y="1812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방찐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6436" y="1220333"/>
            <a:ext cx="2607405" cy="338554"/>
            <a:chOff x="650789" y="935966"/>
            <a:chExt cx="2607405" cy="338554"/>
          </a:xfrm>
        </p:grpSpPr>
        <p:sp>
          <p:nvSpPr>
            <p:cNvPr id="11" name="타원 10"/>
            <p:cNvSpPr/>
            <p:nvPr/>
          </p:nvSpPr>
          <p:spPr>
            <a:xfrm>
              <a:off x="650789" y="1051698"/>
              <a:ext cx="107091" cy="10709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8560" y="935966"/>
              <a:ext cx="24096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우리 팀의 개발 </a:t>
              </a:r>
              <a:r>
                <a:rPr lang="ko-KR" altLang="en-US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프로세스</a:t>
              </a:r>
            </a:p>
          </p:txBody>
        </p:sp>
      </p:grpSp>
      <p:sp>
        <p:nvSpPr>
          <p:cNvPr id="13" name="타원 12"/>
          <p:cNvSpPr/>
          <p:nvPr/>
        </p:nvSpPr>
        <p:spPr>
          <a:xfrm>
            <a:off x="4364567" y="1844824"/>
            <a:ext cx="1584176" cy="1584176"/>
          </a:xfrm>
          <a:prstGeom prst="ellipse">
            <a:avLst/>
          </a:prstGeom>
          <a:solidFill>
            <a:srgbClr val="FFCC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824174" y="1872383"/>
            <a:ext cx="1584176" cy="1584176"/>
          </a:xfrm>
          <a:prstGeom prst="ellipse">
            <a:avLst/>
          </a:prstGeom>
          <a:solidFill>
            <a:srgbClr val="FFCC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6020751" y="5141746"/>
            <a:ext cx="8034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4364567" y="4314293"/>
            <a:ext cx="1584176" cy="1584176"/>
          </a:xfrm>
          <a:prstGeom prst="ellipse">
            <a:avLst/>
          </a:prstGeom>
          <a:solidFill>
            <a:srgbClr val="FFCC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812959" y="4341852"/>
            <a:ext cx="1584176" cy="1584176"/>
          </a:xfrm>
          <a:prstGeom prst="ellipse">
            <a:avLst/>
          </a:prstGeom>
          <a:solidFill>
            <a:srgbClr val="00B05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960078" y="2680358"/>
            <a:ext cx="8034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7589381" y="3452201"/>
            <a:ext cx="11335" cy="7920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 flipV="1">
            <a:off x="5139822" y="3542450"/>
            <a:ext cx="5669" cy="771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52"/>
          <p:cNvSpPr txBox="1"/>
          <p:nvPr/>
        </p:nvSpPr>
        <p:spPr>
          <a:xfrm>
            <a:off x="8757055" y="2490586"/>
            <a:ext cx="3097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err="1">
                <a:latin typeface="Helvetica" panose="020B0604020202020204" pitchFamily="34" charset="0"/>
                <a:cs typeface="Helvetica" panose="020B0604020202020204" pitchFamily="34" charset="0"/>
              </a:rPr>
              <a:t>GitLab</a:t>
            </a:r>
            <a:r>
              <a:rPr lang="en-US" altLang="ko-KR" sz="1200" dirty="0">
                <a:latin typeface="Helvetica" panose="020B0604020202020204" pitchFamily="34" charset="0"/>
                <a:cs typeface="Helvetica" panose="020B0604020202020204" pitchFamily="34" charset="0"/>
              </a:rPr>
              <a:t> CI</a:t>
            </a:r>
            <a:r>
              <a:rPr lang="ko-KR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를 통해</a:t>
            </a:r>
            <a:endParaRPr lang="en-US" altLang="ko-KR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ko-KR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자동 </a:t>
            </a:r>
            <a:r>
              <a:rPr lang="en-US" altLang="ko-KR" sz="1200" dirty="0">
                <a:latin typeface="Helvetica" panose="020B0604020202020204" pitchFamily="34" charset="0"/>
                <a:cs typeface="Helvetica" panose="020B0604020202020204" pitchFamily="34" charset="0"/>
              </a:rPr>
              <a:t>Build Test</a:t>
            </a:r>
            <a:r>
              <a:rPr lang="ko-KR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를 수행 합니다</a:t>
            </a:r>
            <a:r>
              <a:rPr lang="en-US" altLang="ko-KR" sz="12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22" name="TextBox 54"/>
          <p:cNvSpPr txBox="1"/>
          <p:nvPr/>
        </p:nvSpPr>
        <p:spPr>
          <a:xfrm>
            <a:off x="8764460" y="2170141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 smtClean="0"/>
              <a:t>Build Test</a:t>
            </a:r>
            <a:endParaRPr lang="en-US" altLang="ko-KR" sz="1200" b="1" dirty="0"/>
          </a:p>
        </p:txBody>
      </p:sp>
      <p:sp>
        <p:nvSpPr>
          <p:cNvPr id="23" name="TextBox 55"/>
          <p:cNvSpPr txBox="1"/>
          <p:nvPr/>
        </p:nvSpPr>
        <p:spPr>
          <a:xfrm>
            <a:off x="1124207" y="2490586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Git</a:t>
            </a:r>
            <a:r>
              <a:rPr lang="en-US" altLang="ko-KR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ko-KR" sz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Flow Branch </a:t>
            </a:r>
            <a:r>
              <a:rPr lang="ko-KR" altLang="en-US" sz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전략을 채택하여</a:t>
            </a:r>
            <a:r>
              <a:rPr lang="en-US" altLang="ko-KR" sz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en-US" altLang="ko-KR" sz="1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ko-KR" sz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Develop Branch</a:t>
            </a:r>
            <a:r>
              <a:rPr lang="ko-KR" altLang="en-US" sz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로 부터 </a:t>
            </a:r>
            <a:r>
              <a:rPr lang="en-US" altLang="ko-KR" sz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Feature Branch</a:t>
            </a:r>
          </a:p>
          <a:p>
            <a:r>
              <a:rPr lang="ko-KR" altLang="en-US" sz="1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를</a:t>
            </a:r>
            <a:r>
              <a:rPr lang="ko-KR" altLang="en-US" sz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생성하여 작업합니다</a:t>
            </a:r>
            <a:r>
              <a:rPr lang="en-US" altLang="ko-KR" sz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US" altLang="ko-KR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TextBox 57"/>
          <p:cNvSpPr txBox="1"/>
          <p:nvPr/>
        </p:nvSpPr>
        <p:spPr>
          <a:xfrm>
            <a:off x="1131612" y="2170141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 smtClean="0"/>
              <a:t>Develop</a:t>
            </a:r>
            <a:endParaRPr lang="en-US" altLang="ko-KR" sz="1200" b="1" dirty="0"/>
          </a:p>
        </p:txBody>
      </p:sp>
      <p:sp>
        <p:nvSpPr>
          <p:cNvPr id="25" name="TextBox 59"/>
          <p:cNvSpPr txBox="1"/>
          <p:nvPr/>
        </p:nvSpPr>
        <p:spPr>
          <a:xfrm>
            <a:off x="8757055" y="4941168"/>
            <a:ext cx="3187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Helvetica" panose="020B0604020202020204" pitchFamily="34" charset="0"/>
                <a:cs typeface="Helvetica" panose="020B0604020202020204" pitchFamily="34" charset="0"/>
              </a:rPr>
              <a:t>Merge</a:t>
            </a:r>
            <a:r>
              <a:rPr lang="ko-KR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가 이루어지기 전에</a:t>
            </a:r>
            <a:r>
              <a:rPr lang="en-US" altLang="ko-KR" sz="1200" dirty="0">
                <a:latin typeface="Helvetica" panose="020B0604020202020204" pitchFamily="34" charset="0"/>
                <a:cs typeface="Helvetica" panose="020B0604020202020204" pitchFamily="34" charset="0"/>
              </a:rPr>
              <a:t> Merge Meeting</a:t>
            </a:r>
            <a:r>
              <a:rPr lang="ko-KR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에서</a:t>
            </a:r>
            <a:r>
              <a:rPr lang="en-US" altLang="ko-KR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ko-KR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코드리뷰</a:t>
            </a:r>
            <a:r>
              <a:rPr lang="en-US" altLang="ko-KR" sz="12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ko-KR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트러블슈팅을 수행하여</a:t>
            </a:r>
            <a:endParaRPr lang="en-US" altLang="ko-KR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ko-KR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코드 품질을 개선합니다</a:t>
            </a:r>
            <a:r>
              <a:rPr lang="en-US" altLang="ko-KR" sz="12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26" name="TextBox 60"/>
          <p:cNvSpPr txBox="1"/>
          <p:nvPr/>
        </p:nvSpPr>
        <p:spPr>
          <a:xfrm>
            <a:off x="8764460" y="4620723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 smtClean="0"/>
              <a:t>Merge Meeting</a:t>
            </a:r>
            <a:endParaRPr lang="en-US" altLang="ko-KR" sz="1200" b="1" dirty="0"/>
          </a:p>
        </p:txBody>
      </p:sp>
      <p:sp>
        <p:nvSpPr>
          <p:cNvPr id="27" name="TextBox 61"/>
          <p:cNvSpPr txBox="1"/>
          <p:nvPr/>
        </p:nvSpPr>
        <p:spPr>
          <a:xfrm>
            <a:off x="1124207" y="4941168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개발 완료된 </a:t>
            </a:r>
            <a:r>
              <a:rPr lang="en-US" altLang="ko-KR" sz="1200" dirty="0">
                <a:latin typeface="Helvetica" panose="020B0604020202020204" pitchFamily="34" charset="0"/>
                <a:cs typeface="Helvetica" panose="020B0604020202020204" pitchFamily="34" charset="0"/>
              </a:rPr>
              <a:t>Feature Branch</a:t>
            </a:r>
            <a:r>
              <a:rPr lang="ko-KR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를</a:t>
            </a:r>
            <a:endParaRPr lang="en-US" altLang="ko-KR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altLang="ko-KR" sz="1200" dirty="0">
                <a:latin typeface="Helvetica" panose="020B0604020202020204" pitchFamily="34" charset="0"/>
                <a:cs typeface="Helvetica" panose="020B0604020202020204" pitchFamily="34" charset="0"/>
              </a:rPr>
              <a:t>Develop Branch</a:t>
            </a:r>
            <a:r>
              <a:rPr lang="ko-KR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에 </a:t>
            </a:r>
            <a:r>
              <a:rPr lang="en-US" altLang="ko-KR" sz="1200" dirty="0">
                <a:latin typeface="Helvetica" panose="020B0604020202020204" pitchFamily="34" charset="0"/>
                <a:cs typeface="Helvetica" panose="020B0604020202020204" pitchFamily="34" charset="0"/>
              </a:rPr>
              <a:t>Merge </a:t>
            </a:r>
            <a:r>
              <a:rPr lang="ko-KR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함으로써</a:t>
            </a:r>
            <a:endParaRPr lang="en-US" altLang="ko-KR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altLang="ko-KR" sz="1200" dirty="0">
                <a:latin typeface="Helvetica" panose="020B0604020202020204" pitchFamily="34" charset="0"/>
                <a:cs typeface="Helvetica" panose="020B0604020202020204" pitchFamily="34" charset="0"/>
              </a:rPr>
              <a:t>Develop</a:t>
            </a:r>
            <a:r>
              <a:rPr lang="ko-KR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을 최신화 시킵니다</a:t>
            </a:r>
            <a:r>
              <a:rPr lang="en-US" altLang="ko-KR" sz="12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28" name="TextBox 62"/>
          <p:cNvSpPr txBox="1"/>
          <p:nvPr/>
        </p:nvSpPr>
        <p:spPr>
          <a:xfrm>
            <a:off x="1131612" y="4620723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 smtClean="0"/>
              <a:t>Merge</a:t>
            </a:r>
            <a:endParaRPr lang="en-US" altLang="ko-KR" sz="1200" b="1" dirty="0"/>
          </a:p>
        </p:txBody>
      </p:sp>
      <p:pic>
        <p:nvPicPr>
          <p:cNvPr id="1028" name="Picture 4" descr="File:Octicons-git-merg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863" y="4688802"/>
            <a:ext cx="691772" cy="9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57" y="4717557"/>
            <a:ext cx="824050" cy="82405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69" y="2265743"/>
            <a:ext cx="845705" cy="84570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92" y="2245160"/>
            <a:ext cx="853919" cy="85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9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369" y="181229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SSAFY 1</a:t>
            </a:r>
            <a:r>
              <a:rPr lang="en-US" altLang="ko-KR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00826" y="1812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방찐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6436" y="1220333"/>
            <a:ext cx="3020147" cy="338554"/>
            <a:chOff x="650789" y="935966"/>
            <a:chExt cx="3020147" cy="338554"/>
          </a:xfrm>
        </p:grpSpPr>
        <p:sp>
          <p:nvSpPr>
            <p:cNvPr id="11" name="타원 10"/>
            <p:cNvSpPr/>
            <p:nvPr/>
          </p:nvSpPr>
          <p:spPr>
            <a:xfrm>
              <a:off x="650789" y="1051698"/>
              <a:ext cx="107091" cy="10709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8560" y="935966"/>
              <a:ext cx="28223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Build Test – Pipeline running</a:t>
              </a:r>
              <a:endParaRPr lang="ko-KR" alt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7" t="23015" r="2432" b="5696"/>
          <a:stretch/>
        </p:blipFill>
        <p:spPr>
          <a:xfrm>
            <a:off x="1231728" y="1656940"/>
            <a:ext cx="10352184" cy="475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369" y="181229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SSAFY 1</a:t>
            </a:r>
            <a:r>
              <a:rPr lang="en-US" altLang="ko-KR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00826" y="1812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방찐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6436" y="1220333"/>
            <a:ext cx="3020147" cy="338554"/>
            <a:chOff x="650789" y="935966"/>
            <a:chExt cx="3020147" cy="338554"/>
          </a:xfrm>
        </p:grpSpPr>
        <p:sp>
          <p:nvSpPr>
            <p:cNvPr id="11" name="타원 10"/>
            <p:cNvSpPr/>
            <p:nvPr/>
          </p:nvSpPr>
          <p:spPr>
            <a:xfrm>
              <a:off x="650789" y="1051698"/>
              <a:ext cx="107091" cy="10709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8560" y="935966"/>
              <a:ext cx="28223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Build Test – Pipeline running</a:t>
              </a:r>
              <a:endParaRPr lang="ko-KR" alt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1" t="34401" r="20961" b="5228"/>
          <a:stretch/>
        </p:blipFill>
        <p:spPr>
          <a:xfrm>
            <a:off x="1219199" y="1631090"/>
            <a:ext cx="9428137" cy="479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6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369" y="181229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SSAFY 1</a:t>
            </a:r>
            <a:r>
              <a:rPr lang="en-US" altLang="ko-KR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00826" y="1812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방찐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6436" y="1220333"/>
            <a:ext cx="2997705" cy="338554"/>
            <a:chOff x="650789" y="935966"/>
            <a:chExt cx="2997705" cy="338554"/>
          </a:xfrm>
        </p:grpSpPr>
        <p:sp>
          <p:nvSpPr>
            <p:cNvPr id="11" name="타원 10"/>
            <p:cNvSpPr/>
            <p:nvPr/>
          </p:nvSpPr>
          <p:spPr>
            <a:xfrm>
              <a:off x="650789" y="1051698"/>
              <a:ext cx="107091" cy="10709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8560" y="935966"/>
              <a:ext cx="27999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Build Test – Pipeline passed</a:t>
              </a:r>
              <a:endParaRPr lang="ko-KR" alt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4" t="23141" r="1757" b="4689"/>
          <a:stretch/>
        </p:blipFill>
        <p:spPr>
          <a:xfrm>
            <a:off x="1124207" y="1664043"/>
            <a:ext cx="10696796" cy="495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6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246</Words>
  <Application>Microsoft Office PowerPoint</Application>
  <PresentationFormat>와이드스크린</PresentationFormat>
  <Paragraphs>110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Helvetica</vt:lpstr>
      <vt:lpstr>宋体</vt:lpstr>
      <vt:lpstr>Arial</vt:lpstr>
      <vt:lpstr>맑은 고딕</vt:lpstr>
      <vt:lpstr>여기어때 잘난체 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34</cp:revision>
  <dcterms:created xsi:type="dcterms:W3CDTF">2019-11-05T07:25:32Z</dcterms:created>
  <dcterms:modified xsi:type="dcterms:W3CDTF">2019-11-06T02:54:43Z</dcterms:modified>
</cp:coreProperties>
</file>